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23"/>
  </p:notesMasterIdLst>
  <p:sldIdLst>
    <p:sldId id="278" r:id="rId5"/>
    <p:sldId id="280" r:id="rId6"/>
    <p:sldId id="281" r:id="rId7"/>
    <p:sldId id="279" r:id="rId8"/>
    <p:sldId id="282" r:id="rId9"/>
    <p:sldId id="283" r:id="rId10"/>
    <p:sldId id="284" r:id="rId11"/>
    <p:sldId id="285" r:id="rId12"/>
    <p:sldId id="286" r:id="rId13"/>
    <p:sldId id="287" r:id="rId14"/>
    <p:sldId id="288" r:id="rId15"/>
    <p:sldId id="289" r:id="rId16"/>
    <p:sldId id="290" r:id="rId17"/>
    <p:sldId id="291" r:id="rId18"/>
    <p:sldId id="292" r:id="rId19"/>
    <p:sldId id="293" r:id="rId20"/>
    <p:sldId id="294" r:id="rId21"/>
    <p:sldId id="29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19" autoAdjust="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4/8/2020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4/8/2020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4/8/2020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4/8/2020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4/8/2020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4/8/2020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4/8/2020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4/8/2020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4/8/2020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4/8/2020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4/8/2020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4/8/2020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4/8/2020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4/8/2020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4/8/2020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4/8/2020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4/8/2020</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1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US" sz="4000" dirty="0"/>
              <a:t>Suggesting best location for Sales</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sz="2300" dirty="0"/>
              <a:t>Suhetu Ring</a:t>
            </a:r>
          </a:p>
        </p:txBody>
      </p:sp>
    </p:spTree>
    <p:extLst>
      <p:ext uri="{BB962C8B-B14F-4D97-AF65-F5344CB8AC3E}">
        <p14:creationId xmlns:p14="http://schemas.microsoft.com/office/powerpoint/2010/main" val="4167884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0B45C-29C9-41F4-8B1D-9899AAAB4F66}"/>
              </a:ext>
            </a:extLst>
          </p:cNvPr>
          <p:cNvSpPr>
            <a:spLocks noGrp="1"/>
          </p:cNvSpPr>
          <p:nvPr>
            <p:ph type="title"/>
          </p:nvPr>
        </p:nvSpPr>
        <p:spPr/>
        <p:txBody>
          <a:bodyPr/>
          <a:lstStyle/>
          <a:p>
            <a:r>
              <a:rPr lang="en-IN" b="1" dirty="0">
                <a:effectLst/>
              </a:rPr>
              <a:t>3. Data Exploration</a:t>
            </a:r>
            <a:endParaRPr lang="en-IN" dirty="0"/>
          </a:p>
        </p:txBody>
      </p:sp>
      <p:sp>
        <p:nvSpPr>
          <p:cNvPr id="3" name="Content Placeholder 2">
            <a:extLst>
              <a:ext uri="{FF2B5EF4-FFF2-40B4-BE49-F238E27FC236}">
                <a16:creationId xmlns:a16="http://schemas.microsoft.com/office/drawing/2014/main" id="{3B681942-0C0F-4941-8139-26367AB97202}"/>
              </a:ext>
            </a:extLst>
          </p:cNvPr>
          <p:cNvSpPr>
            <a:spLocks noGrp="1"/>
          </p:cNvSpPr>
          <p:nvPr>
            <p:ph idx="1"/>
          </p:nvPr>
        </p:nvSpPr>
        <p:spPr/>
        <p:txBody>
          <a:bodyPr/>
          <a:lstStyle/>
          <a:p>
            <a:r>
              <a:rPr lang="en-IN" dirty="0">
                <a:effectLst/>
              </a:rPr>
              <a:t>One hot encoding of the useful venues have then be done as shown below,</a:t>
            </a:r>
          </a:p>
          <a:p>
            <a:pPr marL="36900" indent="0">
              <a:buNone/>
            </a:pPr>
            <a:endParaRPr lang="en-IN" dirty="0"/>
          </a:p>
        </p:txBody>
      </p:sp>
      <p:pic>
        <p:nvPicPr>
          <p:cNvPr id="4" name="Picture 3">
            <a:extLst>
              <a:ext uri="{FF2B5EF4-FFF2-40B4-BE49-F238E27FC236}">
                <a16:creationId xmlns:a16="http://schemas.microsoft.com/office/drawing/2014/main" id="{E219005C-11BC-4172-A3FF-D0E643588B1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909008" y="2843211"/>
            <a:ext cx="6363335" cy="2181225"/>
          </a:xfrm>
          <a:prstGeom prst="rect">
            <a:avLst/>
          </a:prstGeom>
          <a:noFill/>
          <a:ln>
            <a:noFill/>
          </a:ln>
        </p:spPr>
      </p:pic>
    </p:spTree>
    <p:extLst>
      <p:ext uri="{BB962C8B-B14F-4D97-AF65-F5344CB8AC3E}">
        <p14:creationId xmlns:p14="http://schemas.microsoft.com/office/powerpoint/2010/main" val="2342683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FAC820-81B5-4EA7-8C5E-09F83B97640E}"/>
              </a:ext>
            </a:extLst>
          </p:cNvPr>
          <p:cNvSpPr>
            <a:spLocks noGrp="1"/>
          </p:cNvSpPr>
          <p:nvPr>
            <p:ph type="title"/>
          </p:nvPr>
        </p:nvSpPr>
        <p:spPr>
          <a:xfrm>
            <a:off x="913796" y="643465"/>
            <a:ext cx="3382638" cy="1370605"/>
          </a:xfrm>
        </p:spPr>
        <p:txBody>
          <a:bodyPr>
            <a:normAutofit/>
          </a:bodyPr>
          <a:lstStyle/>
          <a:p>
            <a:pPr algn="l"/>
            <a:endParaRPr lang="en-IN" sz="3000"/>
          </a:p>
        </p:txBody>
      </p:sp>
      <p:sp>
        <p:nvSpPr>
          <p:cNvPr id="3" name="Content Placeholder 2">
            <a:extLst>
              <a:ext uri="{FF2B5EF4-FFF2-40B4-BE49-F238E27FC236}">
                <a16:creationId xmlns:a16="http://schemas.microsoft.com/office/drawing/2014/main" id="{C5381E0F-8E1A-46EC-8D0E-841C9FBE2316}"/>
              </a:ext>
            </a:extLst>
          </p:cNvPr>
          <p:cNvSpPr>
            <a:spLocks noGrp="1"/>
          </p:cNvSpPr>
          <p:nvPr>
            <p:ph idx="1"/>
          </p:nvPr>
        </p:nvSpPr>
        <p:spPr>
          <a:xfrm>
            <a:off x="913796" y="2247153"/>
            <a:ext cx="3358084" cy="3544046"/>
          </a:xfrm>
        </p:spPr>
        <p:txBody>
          <a:bodyPr>
            <a:normAutofit/>
          </a:bodyPr>
          <a:lstStyle/>
          <a:p>
            <a:r>
              <a:rPr lang="en-IN" sz="1800">
                <a:effectLst/>
              </a:rPr>
              <a:t>Then I had performed another critical step,</a:t>
            </a:r>
          </a:p>
          <a:p>
            <a:r>
              <a:rPr lang="en-IN" sz="1800">
                <a:effectLst/>
              </a:rPr>
              <a:t>getting the neighbourhoods which are best in either any of the useful venue categories, which resulted into below dataframe,</a:t>
            </a:r>
          </a:p>
          <a:p>
            <a:pPr marL="36900" indent="0">
              <a:buNone/>
            </a:pPr>
            <a:endParaRPr lang="en-IN" sz="1800"/>
          </a:p>
        </p:txBody>
      </p:sp>
      <p:pic>
        <p:nvPicPr>
          <p:cNvPr id="4" name="Picture 3">
            <a:extLst>
              <a:ext uri="{FF2B5EF4-FFF2-40B4-BE49-F238E27FC236}">
                <a16:creationId xmlns:a16="http://schemas.microsoft.com/office/drawing/2014/main" id="{E86822A9-27A4-4ADD-94FB-5C99434BE876}"/>
              </a:ext>
            </a:extLst>
          </p:cNvPr>
          <p:cNvPicPr/>
          <p:nvPr/>
        </p:nvPicPr>
        <p:blipFill>
          <a:blip r:embed="rId3">
            <a:extLst>
              <a:ext uri="{28A0092B-C50C-407E-A947-70E740481C1C}">
                <a14:useLocalDpi xmlns:a14="http://schemas.microsoft.com/office/drawing/2010/main" val="0"/>
              </a:ext>
            </a:extLst>
          </a:blip>
          <a:stretch>
            <a:fillRect/>
          </a:stretch>
        </p:blipFill>
        <p:spPr bwMode="auto">
          <a:xfrm>
            <a:off x="4915348" y="729889"/>
            <a:ext cx="6633184" cy="4974887"/>
          </a:xfrm>
          <a:prstGeom prst="rect">
            <a:avLst/>
          </a:prstGeom>
          <a:noFill/>
        </p:spPr>
      </p:pic>
    </p:spTree>
    <p:extLst>
      <p:ext uri="{BB962C8B-B14F-4D97-AF65-F5344CB8AC3E}">
        <p14:creationId xmlns:p14="http://schemas.microsoft.com/office/powerpoint/2010/main" val="1142541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20EDD-3263-4F95-A003-639DF02F00BF}"/>
              </a:ext>
            </a:extLst>
          </p:cNvPr>
          <p:cNvSpPr>
            <a:spLocks noGrp="1"/>
          </p:cNvSpPr>
          <p:nvPr>
            <p:ph type="title"/>
          </p:nvPr>
        </p:nvSpPr>
        <p:spPr/>
        <p:txBody>
          <a:bodyPr/>
          <a:lstStyle/>
          <a:p>
            <a:r>
              <a:rPr lang="en-IN" b="1" dirty="0">
                <a:effectLst/>
              </a:rPr>
              <a:t>4. K-Means Clustering</a:t>
            </a:r>
            <a:endParaRPr lang="en-IN" dirty="0"/>
          </a:p>
        </p:txBody>
      </p:sp>
      <p:sp>
        <p:nvSpPr>
          <p:cNvPr id="3" name="Content Placeholder 2">
            <a:extLst>
              <a:ext uri="{FF2B5EF4-FFF2-40B4-BE49-F238E27FC236}">
                <a16:creationId xmlns:a16="http://schemas.microsoft.com/office/drawing/2014/main" id="{4B29CC3D-8585-4ED7-BF2D-E144516C139F}"/>
              </a:ext>
            </a:extLst>
          </p:cNvPr>
          <p:cNvSpPr>
            <a:spLocks noGrp="1"/>
          </p:cNvSpPr>
          <p:nvPr>
            <p:ph idx="1"/>
          </p:nvPr>
        </p:nvSpPr>
        <p:spPr/>
        <p:txBody>
          <a:bodyPr/>
          <a:lstStyle/>
          <a:p>
            <a:r>
              <a:rPr lang="en-IN" dirty="0">
                <a:effectLst/>
              </a:rPr>
              <a:t>Once I had got the neighbourhood data with the useful venue categories, I applied K-Means clustering with k=5 because I needed to come up with 5 best locations for the setting up of new Gym/Fitness centre, resulting in:</a:t>
            </a:r>
          </a:p>
          <a:p>
            <a:endParaRPr lang="en-IN" dirty="0"/>
          </a:p>
        </p:txBody>
      </p:sp>
      <p:pic>
        <p:nvPicPr>
          <p:cNvPr id="7" name="Picture 6">
            <a:extLst>
              <a:ext uri="{FF2B5EF4-FFF2-40B4-BE49-F238E27FC236}">
                <a16:creationId xmlns:a16="http://schemas.microsoft.com/office/drawing/2014/main" id="{58EFA1CF-40C6-4D8A-A85A-41C1A0BAA46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079750" y="3766457"/>
            <a:ext cx="6032500" cy="1676400"/>
          </a:xfrm>
          <a:prstGeom prst="rect">
            <a:avLst/>
          </a:prstGeom>
          <a:noFill/>
          <a:ln>
            <a:noFill/>
          </a:ln>
        </p:spPr>
      </p:pic>
    </p:spTree>
    <p:extLst>
      <p:ext uri="{BB962C8B-B14F-4D97-AF65-F5344CB8AC3E}">
        <p14:creationId xmlns:p14="http://schemas.microsoft.com/office/powerpoint/2010/main" val="2316386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6ACEC-4C81-4E33-A711-564CD23C0A3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86EBE9E-BC30-40A1-BF5E-AE6D3B46565A}"/>
              </a:ext>
            </a:extLst>
          </p:cNvPr>
          <p:cNvSpPr>
            <a:spLocks noGrp="1"/>
          </p:cNvSpPr>
          <p:nvPr>
            <p:ph idx="1"/>
          </p:nvPr>
        </p:nvSpPr>
        <p:spPr/>
        <p:txBody>
          <a:bodyPr/>
          <a:lstStyle/>
          <a:p>
            <a:r>
              <a:rPr lang="en-IN" dirty="0">
                <a:effectLst/>
              </a:rPr>
              <a:t>Once I had got the above clusters of data, I decided to map them using Folium</a:t>
            </a:r>
          </a:p>
          <a:p>
            <a:endParaRPr lang="en-IN" dirty="0"/>
          </a:p>
        </p:txBody>
      </p:sp>
      <p:pic>
        <p:nvPicPr>
          <p:cNvPr id="4" name="Picture 3">
            <a:extLst>
              <a:ext uri="{FF2B5EF4-FFF2-40B4-BE49-F238E27FC236}">
                <a16:creationId xmlns:a16="http://schemas.microsoft.com/office/drawing/2014/main" id="{623F3E36-4780-4022-B09F-BDE3B94CC89D}"/>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038866" y="2673026"/>
            <a:ext cx="6103620" cy="3676650"/>
          </a:xfrm>
          <a:prstGeom prst="rect">
            <a:avLst/>
          </a:prstGeom>
          <a:noFill/>
          <a:ln>
            <a:noFill/>
          </a:ln>
        </p:spPr>
      </p:pic>
    </p:spTree>
    <p:extLst>
      <p:ext uri="{BB962C8B-B14F-4D97-AF65-F5344CB8AC3E}">
        <p14:creationId xmlns:p14="http://schemas.microsoft.com/office/powerpoint/2010/main" val="2308953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D9E33-2D91-4269-8994-A5782E3ED42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A41F230-E66C-4215-A165-2AAE7BC58B01}"/>
              </a:ext>
            </a:extLst>
          </p:cNvPr>
          <p:cNvSpPr>
            <a:spLocks noGrp="1"/>
          </p:cNvSpPr>
          <p:nvPr>
            <p:ph idx="1"/>
          </p:nvPr>
        </p:nvSpPr>
        <p:spPr/>
        <p:txBody>
          <a:bodyPr/>
          <a:lstStyle/>
          <a:p>
            <a:r>
              <a:rPr lang="en-IN" dirty="0">
                <a:effectLst/>
              </a:rPr>
              <a:t>Next, I examined each of the cluster.</a:t>
            </a:r>
          </a:p>
          <a:p>
            <a:r>
              <a:rPr lang="en-IN" dirty="0">
                <a:effectLst/>
              </a:rPr>
              <a:t>Now, the final locations have been selected such that:</a:t>
            </a:r>
          </a:p>
          <a:p>
            <a:r>
              <a:rPr lang="en-IN" dirty="0">
                <a:effectLst/>
              </a:rPr>
              <a:t>One location from each cluster which belongs to top </a:t>
            </a:r>
            <a:r>
              <a:rPr lang="en-IN" dirty="0" err="1">
                <a:effectLst/>
              </a:rPr>
              <a:t>dataframe</a:t>
            </a:r>
            <a:r>
              <a:rPr lang="en-IN" dirty="0">
                <a:effectLst/>
              </a:rPr>
              <a:t>.</a:t>
            </a:r>
          </a:p>
          <a:p>
            <a:r>
              <a:rPr lang="en-IN" dirty="0">
                <a:effectLst/>
              </a:rPr>
              <a:t>By following above selecting parameter, we can ensure that the locations we select are famous/known locations of this(fitness/gym) kind of category.</a:t>
            </a:r>
          </a:p>
          <a:p>
            <a:r>
              <a:rPr lang="en-IN" dirty="0">
                <a:effectLst/>
              </a:rPr>
              <a:t>These locations also would result in an increase in the number of registration and sales. </a:t>
            </a:r>
          </a:p>
        </p:txBody>
      </p:sp>
    </p:spTree>
    <p:extLst>
      <p:ext uri="{BB962C8B-B14F-4D97-AF65-F5344CB8AC3E}">
        <p14:creationId xmlns:p14="http://schemas.microsoft.com/office/powerpoint/2010/main" val="1641353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AB5EF-57C0-41C7-9B3A-BD793BCB8E9A}"/>
              </a:ext>
            </a:extLst>
          </p:cNvPr>
          <p:cNvSpPr>
            <a:spLocks noGrp="1"/>
          </p:cNvSpPr>
          <p:nvPr>
            <p:ph type="title"/>
          </p:nvPr>
        </p:nvSpPr>
        <p:spPr/>
        <p:txBody>
          <a:bodyPr/>
          <a:lstStyle/>
          <a:p>
            <a:r>
              <a:rPr lang="en-IN" b="1" dirty="0">
                <a:effectLst/>
              </a:rPr>
              <a:t>Results</a:t>
            </a:r>
            <a:endParaRPr lang="en-IN" dirty="0"/>
          </a:p>
        </p:txBody>
      </p:sp>
      <p:sp>
        <p:nvSpPr>
          <p:cNvPr id="3" name="Content Placeholder 2">
            <a:extLst>
              <a:ext uri="{FF2B5EF4-FFF2-40B4-BE49-F238E27FC236}">
                <a16:creationId xmlns:a16="http://schemas.microsoft.com/office/drawing/2014/main" id="{E7078DEC-7023-478A-B447-7A27A24B5F10}"/>
              </a:ext>
            </a:extLst>
          </p:cNvPr>
          <p:cNvSpPr>
            <a:spLocks noGrp="1"/>
          </p:cNvSpPr>
          <p:nvPr>
            <p:ph idx="1"/>
          </p:nvPr>
        </p:nvSpPr>
        <p:spPr/>
        <p:txBody>
          <a:bodyPr/>
          <a:lstStyle/>
          <a:p>
            <a:r>
              <a:rPr lang="en-IN" dirty="0">
                <a:effectLst/>
              </a:rPr>
              <a:t>The top 5 locations that I have come up with are:</a:t>
            </a:r>
          </a:p>
          <a:p>
            <a:pPr lvl="1"/>
            <a:r>
              <a:rPr lang="en-IN" dirty="0" err="1">
                <a:effectLst/>
              </a:rPr>
              <a:t>Annadale</a:t>
            </a:r>
            <a:r>
              <a:rPr lang="en-IN" dirty="0">
                <a:effectLst/>
              </a:rPr>
              <a:t>, Stale Island</a:t>
            </a:r>
          </a:p>
          <a:p>
            <a:pPr lvl="1"/>
            <a:r>
              <a:rPr lang="en-IN" dirty="0">
                <a:effectLst/>
              </a:rPr>
              <a:t>Lighthouse Hill, Stale Island</a:t>
            </a:r>
          </a:p>
          <a:p>
            <a:pPr lvl="1"/>
            <a:r>
              <a:rPr lang="en-IN" dirty="0">
                <a:effectLst/>
              </a:rPr>
              <a:t>New </a:t>
            </a:r>
            <a:r>
              <a:rPr lang="en-IN" dirty="0" err="1">
                <a:effectLst/>
              </a:rPr>
              <a:t>Dorp</a:t>
            </a:r>
            <a:r>
              <a:rPr lang="en-IN" dirty="0">
                <a:effectLst/>
              </a:rPr>
              <a:t> Beach, Stale Island</a:t>
            </a:r>
          </a:p>
          <a:p>
            <a:pPr lvl="1"/>
            <a:r>
              <a:rPr lang="en-IN" dirty="0">
                <a:effectLst/>
              </a:rPr>
              <a:t>Park Hill, Stale Island</a:t>
            </a:r>
          </a:p>
          <a:p>
            <a:pPr lvl="1"/>
            <a:r>
              <a:rPr lang="en-IN" dirty="0">
                <a:effectLst/>
              </a:rPr>
              <a:t>Silver Lake, Stale Island</a:t>
            </a:r>
          </a:p>
          <a:p>
            <a:endParaRPr lang="en-IN" dirty="0"/>
          </a:p>
        </p:txBody>
      </p:sp>
    </p:spTree>
    <p:extLst>
      <p:ext uri="{BB962C8B-B14F-4D97-AF65-F5344CB8AC3E}">
        <p14:creationId xmlns:p14="http://schemas.microsoft.com/office/powerpoint/2010/main" val="92368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3F2BE-3DB8-405B-9D10-5BE2391DAE0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8B322AD-14E3-47BD-90C5-1579417C2A95}"/>
              </a:ext>
            </a:extLst>
          </p:cNvPr>
          <p:cNvSpPr>
            <a:spLocks noGrp="1"/>
          </p:cNvSpPr>
          <p:nvPr>
            <p:ph idx="1"/>
          </p:nvPr>
        </p:nvSpPr>
        <p:spPr/>
        <p:txBody>
          <a:bodyPr/>
          <a:lstStyle/>
          <a:p>
            <a:r>
              <a:rPr lang="en-IN" dirty="0">
                <a:effectLst/>
              </a:rPr>
              <a:t>When these above locations are marked on map using Folium, we get the below map:</a:t>
            </a:r>
          </a:p>
          <a:p>
            <a:pPr marL="36900" indent="0">
              <a:buNone/>
            </a:pPr>
            <a:endParaRPr lang="en-IN" dirty="0"/>
          </a:p>
        </p:txBody>
      </p:sp>
      <p:pic>
        <p:nvPicPr>
          <p:cNvPr id="4" name="Picture 3">
            <a:extLst>
              <a:ext uri="{FF2B5EF4-FFF2-40B4-BE49-F238E27FC236}">
                <a16:creationId xmlns:a16="http://schemas.microsoft.com/office/drawing/2014/main" id="{8C595F7E-A3A6-46C9-8508-83259FBAEB8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429680" y="2880632"/>
            <a:ext cx="5724525" cy="3448050"/>
          </a:xfrm>
          <a:prstGeom prst="rect">
            <a:avLst/>
          </a:prstGeom>
          <a:noFill/>
          <a:ln>
            <a:noFill/>
          </a:ln>
        </p:spPr>
      </p:pic>
    </p:spTree>
    <p:extLst>
      <p:ext uri="{BB962C8B-B14F-4D97-AF65-F5344CB8AC3E}">
        <p14:creationId xmlns:p14="http://schemas.microsoft.com/office/powerpoint/2010/main" val="23830972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042DA-7465-4CF5-BB51-5CAC1E7311D4}"/>
              </a:ext>
            </a:extLst>
          </p:cNvPr>
          <p:cNvSpPr>
            <a:spLocks noGrp="1"/>
          </p:cNvSpPr>
          <p:nvPr>
            <p:ph type="title"/>
          </p:nvPr>
        </p:nvSpPr>
        <p:spPr/>
        <p:txBody>
          <a:bodyPr/>
          <a:lstStyle/>
          <a:p>
            <a:r>
              <a:rPr lang="en-IN" b="1" dirty="0">
                <a:effectLst/>
              </a:rPr>
              <a:t>Discussion</a:t>
            </a:r>
            <a:endParaRPr lang="en-IN" dirty="0"/>
          </a:p>
        </p:txBody>
      </p:sp>
      <p:sp>
        <p:nvSpPr>
          <p:cNvPr id="3" name="Content Placeholder 2">
            <a:extLst>
              <a:ext uri="{FF2B5EF4-FFF2-40B4-BE49-F238E27FC236}">
                <a16:creationId xmlns:a16="http://schemas.microsoft.com/office/drawing/2014/main" id="{68578BD5-7D14-4D78-BDA6-D3334900F707}"/>
              </a:ext>
            </a:extLst>
          </p:cNvPr>
          <p:cNvSpPr>
            <a:spLocks noGrp="1"/>
          </p:cNvSpPr>
          <p:nvPr>
            <p:ph idx="1"/>
          </p:nvPr>
        </p:nvSpPr>
        <p:spPr/>
        <p:txBody>
          <a:bodyPr/>
          <a:lstStyle/>
          <a:p>
            <a:r>
              <a:rPr lang="en-IN" dirty="0">
                <a:effectLst/>
              </a:rPr>
              <a:t>The major observation that I would like to point out is that it looks like that the Southern part of Staten Island is more commercial than the Northern part.</a:t>
            </a:r>
          </a:p>
          <a:p>
            <a:r>
              <a:rPr lang="en-IN" dirty="0">
                <a:effectLst/>
              </a:rPr>
              <a:t>This could occur naturally or could be a flaw in the Foursquare data of Staten Island neighbourhoods. </a:t>
            </a:r>
          </a:p>
          <a:p>
            <a:r>
              <a:rPr lang="en-IN" dirty="0">
                <a:effectLst/>
              </a:rPr>
              <a:t>One more reason of the above observation could be because of the near proximity of other boroughs to the Southern part of Staten Island, or because of the seaside.</a:t>
            </a:r>
          </a:p>
        </p:txBody>
      </p:sp>
    </p:spTree>
    <p:extLst>
      <p:ext uri="{BB962C8B-B14F-4D97-AF65-F5344CB8AC3E}">
        <p14:creationId xmlns:p14="http://schemas.microsoft.com/office/powerpoint/2010/main" val="3321903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D88B4-A8E4-4738-9F48-65A02AAE785A}"/>
              </a:ext>
            </a:extLst>
          </p:cNvPr>
          <p:cNvSpPr>
            <a:spLocks noGrp="1"/>
          </p:cNvSpPr>
          <p:nvPr>
            <p:ph type="title"/>
          </p:nvPr>
        </p:nvSpPr>
        <p:spPr/>
        <p:txBody>
          <a:bodyPr/>
          <a:lstStyle/>
          <a:p>
            <a:r>
              <a:rPr lang="en-IN" b="1" dirty="0">
                <a:effectLst/>
              </a:rPr>
              <a:t>Conclusion</a:t>
            </a:r>
            <a:endParaRPr lang="en-IN" dirty="0"/>
          </a:p>
        </p:txBody>
      </p:sp>
      <p:sp>
        <p:nvSpPr>
          <p:cNvPr id="3" name="Content Placeholder 2">
            <a:extLst>
              <a:ext uri="{FF2B5EF4-FFF2-40B4-BE49-F238E27FC236}">
                <a16:creationId xmlns:a16="http://schemas.microsoft.com/office/drawing/2014/main" id="{840CB674-AE24-4E0A-A44A-76A5CC13E0B5}"/>
              </a:ext>
            </a:extLst>
          </p:cNvPr>
          <p:cNvSpPr>
            <a:spLocks noGrp="1"/>
          </p:cNvSpPr>
          <p:nvPr>
            <p:ph idx="1"/>
          </p:nvPr>
        </p:nvSpPr>
        <p:spPr/>
        <p:txBody>
          <a:bodyPr/>
          <a:lstStyle/>
          <a:p>
            <a:r>
              <a:rPr lang="en-IN" dirty="0">
                <a:effectLst/>
              </a:rPr>
              <a:t>I would like to conclude this report by going over the accomplishment of objectives that I had laid out in the Introduction/Problem Statement section of this report.</a:t>
            </a:r>
          </a:p>
          <a:p>
            <a:r>
              <a:rPr lang="en-IN" dirty="0">
                <a:effectLst/>
              </a:rPr>
              <a:t>All the objectives have been met and the five locations that I have suggested will hopefully bring maximum sales to the Gym/Fitness Corporation.</a:t>
            </a:r>
          </a:p>
        </p:txBody>
      </p:sp>
    </p:spTree>
    <p:extLst>
      <p:ext uri="{BB962C8B-B14F-4D97-AF65-F5344CB8AC3E}">
        <p14:creationId xmlns:p14="http://schemas.microsoft.com/office/powerpoint/2010/main" val="4274255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F0352-BAAD-417B-84F6-F7A35F748409}"/>
              </a:ext>
            </a:extLst>
          </p:cNvPr>
          <p:cNvSpPr>
            <a:spLocks noGrp="1"/>
          </p:cNvSpPr>
          <p:nvPr>
            <p:ph type="title"/>
          </p:nvPr>
        </p:nvSpPr>
        <p:spPr/>
        <p:txBody>
          <a:bodyPr/>
          <a:lstStyle/>
          <a:p>
            <a:r>
              <a:rPr lang="en-IN" b="1" dirty="0">
                <a:effectLst/>
              </a:rPr>
              <a:t>Introduction/Business Problem</a:t>
            </a:r>
            <a:endParaRPr lang="en-IN" b="1" dirty="0"/>
          </a:p>
        </p:txBody>
      </p:sp>
      <p:sp>
        <p:nvSpPr>
          <p:cNvPr id="3" name="Content Placeholder 2">
            <a:extLst>
              <a:ext uri="{FF2B5EF4-FFF2-40B4-BE49-F238E27FC236}">
                <a16:creationId xmlns:a16="http://schemas.microsoft.com/office/drawing/2014/main" id="{130E23FE-A8CF-45CA-B033-1B21ABCC51F8}"/>
              </a:ext>
            </a:extLst>
          </p:cNvPr>
          <p:cNvSpPr>
            <a:spLocks noGrp="1"/>
          </p:cNvSpPr>
          <p:nvPr>
            <p:ph idx="1"/>
          </p:nvPr>
        </p:nvSpPr>
        <p:spPr/>
        <p:txBody>
          <a:bodyPr/>
          <a:lstStyle/>
          <a:p>
            <a:r>
              <a:rPr lang="en-IN" dirty="0">
                <a:effectLst/>
              </a:rPr>
              <a:t>As the Data Scientist of a large Gym/Fitness Corporation, I am held with the responsibility to come up with the best 5 locations in the borough ‘Staten Island’ of New York City such that we encounter maximum registrations. The Gym would also set up its store which would sell the company branded products as well as healthy edibles such as juices and salads. So, ultimately the locations provided by me should prove best in sales for the Gym and the store set up by the Corporation.</a:t>
            </a:r>
          </a:p>
          <a:p>
            <a:pPr marL="36900" indent="0">
              <a:buNone/>
            </a:pPr>
            <a:endParaRPr lang="en-IN" dirty="0"/>
          </a:p>
        </p:txBody>
      </p:sp>
    </p:spTree>
    <p:extLst>
      <p:ext uri="{BB962C8B-B14F-4D97-AF65-F5344CB8AC3E}">
        <p14:creationId xmlns:p14="http://schemas.microsoft.com/office/powerpoint/2010/main" val="4229363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374CD-F43B-4643-8423-ACFBDFFB394E}"/>
              </a:ext>
            </a:extLst>
          </p:cNvPr>
          <p:cNvSpPr>
            <a:spLocks noGrp="1"/>
          </p:cNvSpPr>
          <p:nvPr>
            <p:ph type="title"/>
          </p:nvPr>
        </p:nvSpPr>
        <p:spPr/>
        <p:txBody>
          <a:bodyPr>
            <a:normAutofit/>
          </a:bodyPr>
          <a:lstStyle/>
          <a:p>
            <a:r>
              <a:rPr lang="en-IN" b="1" dirty="0">
                <a:effectLst/>
              </a:rPr>
              <a:t>Data</a:t>
            </a:r>
            <a:endParaRPr lang="en-IN" dirty="0"/>
          </a:p>
        </p:txBody>
      </p:sp>
      <p:sp>
        <p:nvSpPr>
          <p:cNvPr id="3" name="Content Placeholder 2">
            <a:extLst>
              <a:ext uri="{FF2B5EF4-FFF2-40B4-BE49-F238E27FC236}">
                <a16:creationId xmlns:a16="http://schemas.microsoft.com/office/drawing/2014/main" id="{AD86244A-A871-4D68-80AC-1078393DB960}"/>
              </a:ext>
            </a:extLst>
          </p:cNvPr>
          <p:cNvSpPr>
            <a:spLocks noGrp="1"/>
          </p:cNvSpPr>
          <p:nvPr>
            <p:ph idx="1"/>
          </p:nvPr>
        </p:nvSpPr>
        <p:spPr/>
        <p:txBody>
          <a:bodyPr>
            <a:normAutofit fontScale="77500" lnSpcReduction="20000"/>
          </a:bodyPr>
          <a:lstStyle/>
          <a:p>
            <a:r>
              <a:rPr lang="en-IN" dirty="0">
                <a:effectLst/>
              </a:rPr>
              <a:t>The data would in json format downloaded from ‘https://geo.nyu.edu/</a:t>
            </a:r>
            <a:r>
              <a:rPr lang="en-IN" dirty="0" err="1">
                <a:effectLst/>
              </a:rPr>
              <a:t>catalog</a:t>
            </a:r>
            <a:r>
              <a:rPr lang="en-IN" dirty="0">
                <a:effectLst/>
              </a:rPr>
              <a:t>/nyu_2451_34572’.</a:t>
            </a:r>
          </a:p>
          <a:p>
            <a:r>
              <a:rPr lang="en-IN" dirty="0">
                <a:effectLst/>
              </a:rPr>
              <a:t>Credit goes to NYU for hosting the useful data being used by many individuals like me for Projects.</a:t>
            </a:r>
          </a:p>
          <a:p>
            <a:r>
              <a:rPr lang="en-IN" dirty="0">
                <a:effectLst/>
              </a:rPr>
              <a:t>Once I get the json data from the link, I would use the Foursquare API to explore the neighbourhoods and use the data to compare the neighbourhoods to come up with the best locations for the Gym Corporation.</a:t>
            </a:r>
          </a:p>
          <a:p>
            <a:r>
              <a:rPr lang="en-IN" dirty="0">
                <a:effectLst/>
              </a:rPr>
              <a:t>While dealing with the data in this project I have observed that the data was organised/structured 3 times by me each time in a different form:</a:t>
            </a:r>
          </a:p>
          <a:p>
            <a:pPr lvl="1"/>
            <a:r>
              <a:rPr lang="en-IN" dirty="0">
                <a:effectLst/>
              </a:rPr>
              <a:t>The initial data is in json format which has been converted to a </a:t>
            </a:r>
            <a:r>
              <a:rPr lang="en-IN" dirty="0" err="1">
                <a:effectLst/>
              </a:rPr>
              <a:t>dataframe</a:t>
            </a:r>
            <a:r>
              <a:rPr lang="en-IN" dirty="0">
                <a:effectLst/>
              </a:rPr>
              <a:t> which contains all boroughs of New York.</a:t>
            </a:r>
          </a:p>
          <a:p>
            <a:pPr lvl="1"/>
            <a:r>
              <a:rPr lang="en-IN" dirty="0">
                <a:effectLst/>
              </a:rPr>
              <a:t>Then the data was filtered and cleaned such that only the ‘Staten Island’ borough data is present in the </a:t>
            </a:r>
            <a:r>
              <a:rPr lang="en-IN" dirty="0" err="1">
                <a:effectLst/>
              </a:rPr>
              <a:t>dataframe</a:t>
            </a:r>
            <a:r>
              <a:rPr lang="en-IN" dirty="0">
                <a:effectLst/>
              </a:rPr>
              <a:t>.</a:t>
            </a:r>
          </a:p>
          <a:p>
            <a:pPr lvl="1"/>
            <a:r>
              <a:rPr lang="en-IN" dirty="0">
                <a:effectLst/>
              </a:rPr>
              <a:t>The final major </a:t>
            </a:r>
            <a:r>
              <a:rPr lang="en-IN" dirty="0" err="1">
                <a:effectLst/>
              </a:rPr>
              <a:t>dataframe</a:t>
            </a:r>
            <a:r>
              <a:rPr lang="en-IN" dirty="0">
                <a:effectLst/>
              </a:rPr>
              <a:t> change occurred when I neglected the useless venue categories which I had retrieved from Foursquare API. That means, I will from this point onwards only focus on exploring neighbourhoods based on these particular venues only.</a:t>
            </a:r>
            <a:endParaRPr lang="en-IN" dirty="0"/>
          </a:p>
        </p:txBody>
      </p:sp>
    </p:spTree>
    <p:extLst>
      <p:ext uri="{BB962C8B-B14F-4D97-AF65-F5344CB8AC3E}">
        <p14:creationId xmlns:p14="http://schemas.microsoft.com/office/powerpoint/2010/main" val="3740833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6096000"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900493" y="609600"/>
            <a:ext cx="4538124" cy="970450"/>
          </a:xfrm>
        </p:spPr>
        <p:txBody>
          <a:bodyPr anchor="b">
            <a:normAutofit/>
          </a:bodyPr>
          <a:lstStyle/>
          <a:p>
            <a:pPr algn="l"/>
            <a:r>
              <a:rPr lang="en-IN" b="1" dirty="0">
                <a:effectLst/>
              </a:rPr>
              <a:t>Methodology</a:t>
            </a:r>
            <a:r>
              <a:rPr lang="en-US" sz="4000" dirty="0"/>
              <a:t>	</a:t>
            </a: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6900493" y="1732449"/>
            <a:ext cx="4403596" cy="4058751"/>
          </a:xfrm>
        </p:spPr>
        <p:txBody>
          <a:bodyPr anchor="t">
            <a:normAutofit/>
          </a:bodyPr>
          <a:lstStyle/>
          <a:p>
            <a:r>
              <a:rPr lang="en-IN" dirty="0">
                <a:effectLst/>
              </a:rPr>
              <a:t>There are four major parts of this Methodology section to help you understand my project better.</a:t>
            </a:r>
          </a:p>
          <a:p>
            <a:pPr marL="36900" indent="0">
              <a:buNone/>
            </a:pPr>
            <a:r>
              <a:rPr lang="en-US" sz="2400" dirty="0"/>
              <a:t>Starting from next slide…</a:t>
            </a:r>
          </a:p>
        </p:txBody>
      </p:sp>
    </p:spTree>
    <p:extLst>
      <p:ext uri="{BB962C8B-B14F-4D97-AF65-F5344CB8AC3E}">
        <p14:creationId xmlns:p14="http://schemas.microsoft.com/office/powerpoint/2010/main" val="3220235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C135E-8625-457E-BF22-29646FDF5A85}"/>
              </a:ext>
            </a:extLst>
          </p:cNvPr>
          <p:cNvSpPr>
            <a:spLocks noGrp="1"/>
          </p:cNvSpPr>
          <p:nvPr>
            <p:ph type="title"/>
          </p:nvPr>
        </p:nvSpPr>
        <p:spPr/>
        <p:txBody>
          <a:bodyPr/>
          <a:lstStyle/>
          <a:p>
            <a:r>
              <a:rPr lang="en-US" dirty="0"/>
              <a:t>1. </a:t>
            </a:r>
            <a:r>
              <a:rPr lang="en-IN" b="1" dirty="0">
                <a:effectLst/>
              </a:rPr>
              <a:t>Data Cleaning/Structuring</a:t>
            </a:r>
            <a:endParaRPr lang="en-IN" dirty="0"/>
          </a:p>
        </p:txBody>
      </p:sp>
      <p:sp>
        <p:nvSpPr>
          <p:cNvPr id="3" name="Content Placeholder 2">
            <a:extLst>
              <a:ext uri="{FF2B5EF4-FFF2-40B4-BE49-F238E27FC236}">
                <a16:creationId xmlns:a16="http://schemas.microsoft.com/office/drawing/2014/main" id="{FD4D6B75-0A57-4F0D-8C87-E9C41D2307DD}"/>
              </a:ext>
            </a:extLst>
          </p:cNvPr>
          <p:cNvSpPr>
            <a:spLocks noGrp="1"/>
          </p:cNvSpPr>
          <p:nvPr>
            <p:ph idx="1"/>
          </p:nvPr>
        </p:nvSpPr>
        <p:spPr/>
        <p:txBody>
          <a:bodyPr/>
          <a:lstStyle/>
          <a:p>
            <a:r>
              <a:rPr lang="en-IN" dirty="0">
                <a:effectLst/>
              </a:rPr>
              <a:t>The initial data was downloaded and imported locally which was in json format. Further the data in json file was converted to a dictionary based on the key which contained the data that I required. This dictionary was then converted to a </a:t>
            </a:r>
            <a:r>
              <a:rPr lang="en-IN" dirty="0" err="1">
                <a:effectLst/>
              </a:rPr>
              <a:t>dataframe</a:t>
            </a:r>
            <a:r>
              <a:rPr lang="en-IN" dirty="0">
                <a:effectLst/>
              </a:rPr>
              <a:t> which resulted into the creation of our first </a:t>
            </a:r>
            <a:r>
              <a:rPr lang="en-IN" dirty="0" err="1">
                <a:effectLst/>
              </a:rPr>
              <a:t>dataframe</a:t>
            </a:r>
            <a:r>
              <a:rPr lang="en-IN" dirty="0">
                <a:effectLst/>
              </a:rPr>
              <a:t>.</a:t>
            </a:r>
          </a:p>
          <a:p>
            <a:r>
              <a:rPr lang="en-IN" dirty="0">
                <a:effectLst/>
              </a:rPr>
              <a:t>Now, since this </a:t>
            </a:r>
            <a:r>
              <a:rPr lang="en-IN" dirty="0" err="1">
                <a:effectLst/>
              </a:rPr>
              <a:t>dataframe</a:t>
            </a:r>
            <a:r>
              <a:rPr lang="en-IN" dirty="0">
                <a:effectLst/>
              </a:rPr>
              <a:t> contains data of neighbourhoods of all boroughs of New York, we filter this </a:t>
            </a:r>
            <a:r>
              <a:rPr lang="en-IN" dirty="0" err="1">
                <a:effectLst/>
              </a:rPr>
              <a:t>dataframe</a:t>
            </a:r>
            <a:r>
              <a:rPr lang="en-IN" dirty="0">
                <a:effectLst/>
              </a:rPr>
              <a:t> such that we only have the data of the borough ‘Staten Island’ of New York.</a:t>
            </a:r>
          </a:p>
          <a:p>
            <a:r>
              <a:rPr lang="en-IN" dirty="0">
                <a:effectLst/>
              </a:rPr>
              <a:t>I have then used Folium library to map the neighbourhoods of Staten Island.</a:t>
            </a:r>
          </a:p>
          <a:p>
            <a:pPr marL="36900" indent="0">
              <a:buNone/>
            </a:pPr>
            <a:endParaRPr lang="en-IN" dirty="0"/>
          </a:p>
        </p:txBody>
      </p:sp>
    </p:spTree>
    <p:extLst>
      <p:ext uri="{BB962C8B-B14F-4D97-AF65-F5344CB8AC3E}">
        <p14:creationId xmlns:p14="http://schemas.microsoft.com/office/powerpoint/2010/main" val="1863203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AA7BEB1-C43D-4620-A5BD-013935B770E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912880" y="1330973"/>
            <a:ext cx="6366240" cy="2963848"/>
          </a:xfrm>
          <a:prstGeom prst="rect">
            <a:avLst/>
          </a:prstGeom>
          <a:noFill/>
          <a:ln>
            <a:noFill/>
          </a:ln>
        </p:spPr>
      </p:pic>
      <p:sp>
        <p:nvSpPr>
          <p:cNvPr id="3" name="TextBox 2">
            <a:extLst>
              <a:ext uri="{FF2B5EF4-FFF2-40B4-BE49-F238E27FC236}">
                <a16:creationId xmlns:a16="http://schemas.microsoft.com/office/drawing/2014/main" id="{3BC8733A-93B1-4C51-B44D-21FD0832368E}"/>
              </a:ext>
            </a:extLst>
          </p:cNvPr>
          <p:cNvSpPr txBox="1"/>
          <p:nvPr/>
        </p:nvSpPr>
        <p:spPr>
          <a:xfrm>
            <a:off x="4889241" y="4777273"/>
            <a:ext cx="2700739" cy="369332"/>
          </a:xfrm>
          <a:prstGeom prst="rect">
            <a:avLst/>
          </a:prstGeom>
          <a:noFill/>
        </p:spPr>
        <p:txBody>
          <a:bodyPr wrap="none" rtlCol="0">
            <a:spAutoFit/>
          </a:bodyPr>
          <a:lstStyle/>
          <a:p>
            <a:r>
              <a:rPr lang="en-US" dirty="0"/>
              <a:t>Output of </a:t>
            </a:r>
            <a:r>
              <a:rPr lang="en-US" dirty="0" err="1"/>
              <a:t>dataframe.head</a:t>
            </a:r>
            <a:r>
              <a:rPr lang="en-US" dirty="0"/>
              <a:t>()</a:t>
            </a:r>
            <a:endParaRPr lang="en-IN" dirty="0"/>
          </a:p>
        </p:txBody>
      </p:sp>
    </p:spTree>
    <p:extLst>
      <p:ext uri="{BB962C8B-B14F-4D97-AF65-F5344CB8AC3E}">
        <p14:creationId xmlns:p14="http://schemas.microsoft.com/office/powerpoint/2010/main" val="788318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8524E1B-EFE9-4367-AA1A-B168437A5AA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23019" y="627191"/>
            <a:ext cx="6945961" cy="4271380"/>
          </a:xfrm>
          <a:prstGeom prst="rect">
            <a:avLst/>
          </a:prstGeom>
          <a:noFill/>
          <a:ln>
            <a:noFill/>
          </a:ln>
        </p:spPr>
      </p:pic>
      <p:sp>
        <p:nvSpPr>
          <p:cNvPr id="3" name="TextBox 2">
            <a:extLst>
              <a:ext uri="{FF2B5EF4-FFF2-40B4-BE49-F238E27FC236}">
                <a16:creationId xmlns:a16="http://schemas.microsoft.com/office/drawing/2014/main" id="{BC03D1B6-C36A-4D84-AAB4-7D925E0FA7C3}"/>
              </a:ext>
            </a:extLst>
          </p:cNvPr>
          <p:cNvSpPr txBox="1"/>
          <p:nvPr/>
        </p:nvSpPr>
        <p:spPr>
          <a:xfrm>
            <a:off x="4702989" y="5374432"/>
            <a:ext cx="2786019" cy="369332"/>
          </a:xfrm>
          <a:prstGeom prst="rect">
            <a:avLst/>
          </a:prstGeom>
          <a:noFill/>
        </p:spPr>
        <p:txBody>
          <a:bodyPr wrap="none" rtlCol="0">
            <a:spAutoFit/>
          </a:bodyPr>
          <a:lstStyle/>
          <a:p>
            <a:r>
              <a:rPr lang="en-US" dirty="0"/>
              <a:t>Neighborhoods of New York</a:t>
            </a:r>
            <a:endParaRPr lang="en-IN" dirty="0"/>
          </a:p>
        </p:txBody>
      </p:sp>
    </p:spTree>
    <p:extLst>
      <p:ext uri="{BB962C8B-B14F-4D97-AF65-F5344CB8AC3E}">
        <p14:creationId xmlns:p14="http://schemas.microsoft.com/office/powerpoint/2010/main" val="16919653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9C519-3EE1-41D4-8659-4E11E8532C04}"/>
              </a:ext>
            </a:extLst>
          </p:cNvPr>
          <p:cNvSpPr>
            <a:spLocks noGrp="1"/>
          </p:cNvSpPr>
          <p:nvPr>
            <p:ph type="title"/>
          </p:nvPr>
        </p:nvSpPr>
        <p:spPr/>
        <p:txBody>
          <a:bodyPr/>
          <a:lstStyle/>
          <a:p>
            <a:r>
              <a:rPr lang="en-US" dirty="0"/>
              <a:t>2. </a:t>
            </a:r>
            <a:r>
              <a:rPr lang="en-IN" b="1" dirty="0">
                <a:effectLst/>
              </a:rPr>
              <a:t>Applying Foursquare API</a:t>
            </a:r>
            <a:endParaRPr lang="en-IN" dirty="0"/>
          </a:p>
        </p:txBody>
      </p:sp>
      <p:sp>
        <p:nvSpPr>
          <p:cNvPr id="3" name="Content Placeholder 2">
            <a:extLst>
              <a:ext uri="{FF2B5EF4-FFF2-40B4-BE49-F238E27FC236}">
                <a16:creationId xmlns:a16="http://schemas.microsoft.com/office/drawing/2014/main" id="{F477AFA7-C0A3-4CBA-9183-7AD5188515F3}"/>
              </a:ext>
            </a:extLst>
          </p:cNvPr>
          <p:cNvSpPr>
            <a:spLocks noGrp="1"/>
          </p:cNvSpPr>
          <p:nvPr>
            <p:ph idx="1"/>
          </p:nvPr>
        </p:nvSpPr>
        <p:spPr/>
        <p:txBody>
          <a:bodyPr>
            <a:normAutofit lnSpcReduction="10000"/>
          </a:bodyPr>
          <a:lstStyle/>
          <a:p>
            <a:r>
              <a:rPr lang="en-IN" dirty="0">
                <a:effectLst/>
              </a:rPr>
              <a:t>I have then applied the Foursquare API by loading my credentials.</a:t>
            </a:r>
          </a:p>
          <a:p>
            <a:r>
              <a:rPr lang="en-IN" dirty="0">
                <a:effectLst/>
              </a:rPr>
              <a:t>I had used the query of ‘exploring’ with the radius of 500 and limit of 100 to all the neighbourhoods of Staten Island.</a:t>
            </a:r>
          </a:p>
          <a:p>
            <a:r>
              <a:rPr lang="en-IN" dirty="0">
                <a:effectLst/>
              </a:rPr>
              <a:t>This had returned all the venues in each venue category available of that borough.</a:t>
            </a:r>
          </a:p>
          <a:p>
            <a:r>
              <a:rPr lang="en-IN" dirty="0">
                <a:effectLst/>
              </a:rPr>
              <a:t>Now I had applied a critical step to our analysis.</a:t>
            </a:r>
          </a:p>
          <a:p>
            <a:r>
              <a:rPr lang="en-IN" dirty="0">
                <a:effectLst/>
              </a:rPr>
              <a:t>I had created a </a:t>
            </a:r>
            <a:r>
              <a:rPr lang="en-IN" dirty="0" err="1">
                <a:effectLst/>
              </a:rPr>
              <a:t>dataframe</a:t>
            </a:r>
            <a:r>
              <a:rPr lang="en-IN" dirty="0">
                <a:effectLst/>
              </a:rPr>
              <a:t> of venues of each respective neighbourhood which would only contain venue categories that are useful for our analysis. The useful venue categories are:</a:t>
            </a:r>
          </a:p>
          <a:p>
            <a:endParaRPr lang="en-IN" dirty="0"/>
          </a:p>
        </p:txBody>
      </p:sp>
    </p:spTree>
    <p:extLst>
      <p:ext uri="{BB962C8B-B14F-4D97-AF65-F5344CB8AC3E}">
        <p14:creationId xmlns:p14="http://schemas.microsoft.com/office/powerpoint/2010/main" val="2527913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81C29-333F-4DE7-ABC5-BD2EA1D2ED4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89FC982-223B-41C8-9A57-217ACF98DE5E}"/>
              </a:ext>
            </a:extLst>
          </p:cNvPr>
          <p:cNvSpPr>
            <a:spLocks noGrp="1"/>
          </p:cNvSpPr>
          <p:nvPr>
            <p:ph idx="1"/>
          </p:nvPr>
        </p:nvSpPr>
        <p:spPr/>
        <p:txBody>
          <a:bodyPr/>
          <a:lstStyle/>
          <a:p>
            <a:r>
              <a:rPr lang="en-IN" dirty="0"/>
              <a:t>Baseball Stadium, Sporting Goods Shop, Breakfast Spot, Athletics &amp; Sports, Spa, Gym, Gym / Fitness Centre, Sports Club, Sports Bar, Golf Course, Basketball Court, Tanning Salon, Skating Rink, Supplement Shop, Yoga Studio, Smoothie Shop, Dance Studio</a:t>
            </a:r>
          </a:p>
          <a:p>
            <a:r>
              <a:rPr lang="en-IN" dirty="0">
                <a:effectLst/>
              </a:rPr>
              <a:t>Now the neighbourhood analysis will only be done on the basis of these above venue categories.</a:t>
            </a:r>
          </a:p>
        </p:txBody>
      </p:sp>
    </p:spTree>
    <p:extLst>
      <p:ext uri="{BB962C8B-B14F-4D97-AF65-F5344CB8AC3E}">
        <p14:creationId xmlns:p14="http://schemas.microsoft.com/office/powerpoint/2010/main" val="35813673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2.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1004</Words>
  <Application>Microsoft Office PowerPoint</Application>
  <PresentationFormat>Widescreen</PresentationFormat>
  <Paragraphs>57</Paragraphs>
  <Slides>18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Goudy Old Style</vt:lpstr>
      <vt:lpstr>Wingdings 2</vt:lpstr>
      <vt:lpstr>SlateVTI</vt:lpstr>
      <vt:lpstr>Suggesting best location for Sales</vt:lpstr>
      <vt:lpstr>Introduction/Business Problem</vt:lpstr>
      <vt:lpstr>Data</vt:lpstr>
      <vt:lpstr>Methodology </vt:lpstr>
      <vt:lpstr>1. Data Cleaning/Structuring</vt:lpstr>
      <vt:lpstr>PowerPoint Presentation</vt:lpstr>
      <vt:lpstr>PowerPoint Presentation</vt:lpstr>
      <vt:lpstr>2. Applying Foursquare API</vt:lpstr>
      <vt:lpstr>PowerPoint Presentation</vt:lpstr>
      <vt:lpstr>3. Data Exploration</vt:lpstr>
      <vt:lpstr>PowerPoint Presentation</vt:lpstr>
      <vt:lpstr>4. K-Means Clustering</vt:lpstr>
      <vt:lpstr>PowerPoint Presentation</vt:lpstr>
      <vt:lpstr>PowerPoint Presentation</vt:lpstr>
      <vt:lpstr>Results</vt:lpstr>
      <vt:lpstr>PowerPoint Presentation</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2020-04-08T08:15:35Z</dcterms:created>
  <dcterms:modified xsi:type="dcterms:W3CDTF">2020-04-08T08:21:15Z</dcterms:modified>
</cp:coreProperties>
</file>